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16"/>
  </p:notesMasterIdLst>
  <p:handoutMasterIdLst>
    <p:handoutMasterId r:id="rId17"/>
  </p:handoutMasterIdLst>
  <p:sldIdLst>
    <p:sldId id="356" r:id="rId6"/>
    <p:sldId id="351" r:id="rId7"/>
    <p:sldId id="312" r:id="rId8"/>
    <p:sldId id="337" r:id="rId9"/>
    <p:sldId id="319" r:id="rId10"/>
    <p:sldId id="316" r:id="rId11"/>
    <p:sldId id="349" r:id="rId12"/>
    <p:sldId id="338" r:id="rId13"/>
    <p:sldId id="331" r:id="rId14"/>
    <p:sldId id="334" r:id="rId15"/>
  </p:sldIdLst>
  <p:sldSz cx="18288000" cy="10287000"/>
  <p:notesSz cx="6858000" cy="9144000"/>
  <p:embeddedFontLst>
    <p:embeddedFont>
      <p:font typeface="等线" panose="02010600030101010101" pitchFamily="2" charset="-122"/>
      <p:regular r:id="rId18"/>
      <p:bold r:id="rId19"/>
    </p:embeddedFont>
    <p:embeddedFont>
      <p:font typeface="等线 Light" panose="02010600030101010101" pitchFamily="2" charset="-122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HP001 4 hàng" panose="020B0604020202020204" charset="0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4">
          <p15:clr>
            <a:srgbClr val="A4A3A4"/>
          </p15:clr>
        </p15:guide>
        <p15:guide id="2" pos="287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ễn Thị Tú Anh" initials="NTTA" lastIdx="1" clrIdx="0">
    <p:extLst>
      <p:ext uri="{19B8F6BF-5375-455C-9EA6-DF929625EA0E}">
        <p15:presenceInfo xmlns:p15="http://schemas.microsoft.com/office/powerpoint/2012/main" userId="S::1921004994@sv.ufm.edu.vn::728dedc7-c94f-40eb-b8c9-c631210b4be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9871"/>
    <a:srgbClr val="61BF97"/>
    <a:srgbClr val="D3D1D5"/>
    <a:srgbClr val="9DDFEC"/>
    <a:srgbClr val="95CFF3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3648" autoAdjust="0"/>
  </p:normalViewPr>
  <p:slideViewPr>
    <p:cSldViewPr>
      <p:cViewPr varScale="1">
        <p:scale>
          <a:sx n="49" d="100"/>
          <a:sy n="49" d="100"/>
        </p:scale>
        <p:origin x="576" y="42"/>
      </p:cViewPr>
      <p:guideLst>
        <p:guide orient="horz" pos="2094"/>
        <p:guide pos="28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41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71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614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49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48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2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13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F09DD-DB69-4DB3-BA39-A763A4966D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489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067E9D-E800-4D39-98A8-5781BEF5B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4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93A3F18-1149-4E73-93F1-0E4CFB7FD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6"/>
            <a:ext cx="13716000" cy="248364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1631E9-DEE8-48D5-A445-A4E278353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744DB3E1-620F-4AFA-862D-EB6636F974D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371600"/>
              <a:t>2021/12/23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1E4011-2D13-4D97-9A9C-EA73E28C0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D4B8A2-6652-4EBA-9D6B-4EC02CCE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A3EDAF53-C190-4744-9AF0-BB35543B590D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992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F5998A-7D76-4B7A-99CC-165966293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E1CC839-EB8B-4968-AE30-E3DBE91D7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F1A464-A9DC-4C83-90D2-1D674A15B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744DB3E1-620F-4AFA-862D-EB6636F974D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371600"/>
              <a:t>2021/12/23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080590-D2C4-4FCD-B66C-716566667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CB6B0D-8ADE-4107-8F49-E9C1495BB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A3EDAF53-C190-4744-9AF0-BB35543B590D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6365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581B37C-8CB4-459E-8110-E649FC4AB0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1" y="547689"/>
            <a:ext cx="3943350" cy="871775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687F67-7381-42BA-8971-0E839FD60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1" y="547689"/>
            <a:ext cx="11601450" cy="871775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BF5DBE-C3A7-4D0F-86D9-893BDD389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744DB3E1-620F-4AFA-862D-EB6636F974D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371600"/>
              <a:t>2021/12/23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4D0CCC-0F31-4D4B-8052-C0A8A9A52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0A13C7-CC53-4981-80E1-813A0B9B2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A3EDAF53-C190-4744-9AF0-BB35543B590D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2021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226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123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47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901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802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498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721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7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B9707C-7957-453B-A198-F313F3673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EEA785-A786-4EC9-8F53-53B4869E1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D3AC46-0442-44DC-B0BE-8A6796239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744DB3E1-620F-4AFA-862D-EB6636F974D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371600"/>
              <a:t>2021/12/23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8457E4-2594-4D93-A837-206748842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8F45C9-A924-4808-AD9F-E93D96BA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A3EDAF53-C190-4744-9AF0-BB35543B590D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0809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0056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800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126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608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123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6885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15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3013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8878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72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4C75F9-10C2-471A-B0B5-019D6F7FB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6" y="2564609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C46E8BE-9158-4D3F-BF9A-EA216928E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6" y="6884196"/>
            <a:ext cx="15773400" cy="2250280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551260-B103-4786-86F1-CA258EAE4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744DB3E1-620F-4AFA-862D-EB6636F974D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371600"/>
              <a:t>2021/12/23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6D48BE-F6DB-4939-A1E3-3F043067C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34D688-C3E5-4709-99D0-96DE09695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A3EDAF53-C190-4744-9AF0-BB35543B590D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45468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8947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5798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7568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279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8239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8697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2191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5408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4566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32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BF20A9-67EA-4FD2-9528-B73E3FA73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2CD68E-872A-4FD1-A3E4-5DC0B903B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FCE0C46-27DC-4252-B790-2E08DE501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97FC600-DE19-464C-B1B6-3352D9D36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744DB3E1-620F-4AFA-862D-EB6636F974D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371600"/>
              <a:t>2021/12/23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FDE44DC-48B3-4E32-9789-19C917F83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00EF22B-601B-4219-BA4D-D0CEE0F02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A3EDAF53-C190-4744-9AF0-BB35543B590D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97948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7544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109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792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194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7748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40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409E05D9-5D9F-48C4-A20C-0B44AABB1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C4148958-5CFE-4934-AB5E-3E505E5944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8691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409E05D9-5D9F-48C4-A20C-0B44AABB1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C4148958-5CFE-4934-AB5E-3E505E5944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4310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043113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409E05D9-5D9F-48C4-A20C-0B44AABB1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C4148958-5CFE-4934-AB5E-3E505E5944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42350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2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2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409E05D9-5D9F-48C4-A20C-0B44AABB1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C4148958-5CFE-4934-AB5E-3E505E5944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1950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2302670"/>
            <a:ext cx="8080376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1" y="3262313"/>
            <a:ext cx="8080376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3" y="2302670"/>
            <a:ext cx="8083550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3" y="3262313"/>
            <a:ext cx="8083550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409E05D9-5D9F-48C4-A20C-0B44AABB1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C4148958-5CFE-4934-AB5E-3E505E5944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29630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7CA6BE-22AF-468A-BEEA-992DC879D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8F7432-CAAF-47EC-95BE-541FF3E78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4" y="2521744"/>
            <a:ext cx="7736680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73F20BE-0D78-43E2-908D-5B1E54913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4" y="3757613"/>
            <a:ext cx="7736680" cy="55268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103D7D7-7896-4B4F-A28B-9E4831952C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1" y="2521744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B5CAA28-5F55-41FC-BBE7-67CAB51C9D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1" y="3757613"/>
            <a:ext cx="7774782" cy="55268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938B45A-E17D-4335-9DDA-4D987EDBE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744DB3E1-620F-4AFA-862D-EB6636F974D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371600"/>
              <a:t>2021/12/23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83014F8-9431-4F9B-B65F-4B95989B6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089B4E5-CDA7-41EE-95C8-28E5FDEBC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A3EDAF53-C190-4744-9AF0-BB35543B590D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16091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409E05D9-5D9F-48C4-A20C-0B44AABB1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C4148958-5CFE-4934-AB5E-3E505E5944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54707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409E05D9-5D9F-48C4-A20C-0B44AABB1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C4148958-5CFE-4934-AB5E-3E505E5944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68966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409575"/>
            <a:ext cx="6016626" cy="1743075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7"/>
            <a:ext cx="10223501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2" y="2152652"/>
            <a:ext cx="6016626" cy="7036595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409E05D9-5D9F-48C4-A20C-0B44AABB1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C4148958-5CFE-4934-AB5E-3E505E5944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4752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409E05D9-5D9F-48C4-A20C-0B44AABB1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C4148958-5CFE-4934-AB5E-3E505E5944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23733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409E05D9-5D9F-48C4-A20C-0B44AABB1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C4148958-5CFE-4934-AB5E-3E505E5944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095380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9"/>
            <a:ext cx="4114800" cy="8777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9"/>
            <a:ext cx="12039600" cy="8777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409E05D9-5D9F-48C4-A20C-0B44AABB1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C4148958-5CFE-4934-AB5E-3E505E5944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436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1744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D83EB5-69B5-4A64-B658-CF7712A9F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AE4929D-B8F4-4B46-96BC-F255AB9DF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744DB3E1-620F-4AFA-862D-EB6636F974D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371600"/>
              <a:t>2021/12/23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9E08870-42C3-4220-8A6C-10B877FD2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6255AEE-0D3A-41B5-B37B-614A1BA3D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A3EDAF53-C190-4744-9AF0-BB35543B590D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2204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EC53D6D-834B-4A5D-BE0A-081CF6B93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744DB3E1-620F-4AFA-862D-EB6636F974D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371600"/>
              <a:t>2021/12/23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3B99A44-4DED-438A-9767-372B7F893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546CE8-44FA-4225-8DFA-035703FA8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A3EDAF53-C190-4744-9AF0-BB35543B590D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EDDB16F-3360-4FAE-9622-E86C2493C0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03" y="3363"/>
            <a:ext cx="18282698" cy="1028281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9D64FAF-F73B-4593-9348-962E807020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59" r="74050" b="23885"/>
          <a:stretch/>
        </p:blipFill>
        <p:spPr>
          <a:xfrm rot="20985444">
            <a:off x="-599352" y="8422815"/>
            <a:ext cx="4745864" cy="205258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7F48A60-3FE1-4E93-BC0A-31C3111BA4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0" t="70420" r="33259"/>
          <a:stretch/>
        </p:blipFill>
        <p:spPr>
          <a:xfrm>
            <a:off x="15770502" y="8577206"/>
            <a:ext cx="2494348" cy="192558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AA1ABC3-1A45-45A1-9105-26F717E06D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51" b="56589"/>
          <a:stretch/>
        </p:blipFill>
        <p:spPr>
          <a:xfrm>
            <a:off x="16528650" y="3"/>
            <a:ext cx="1759352" cy="23283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4F4EB8C-8F59-4535-8BAE-0487C9C56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1" b="72329"/>
          <a:stretch/>
        </p:blipFill>
        <p:spPr>
          <a:xfrm>
            <a:off x="255130" y="-183110"/>
            <a:ext cx="3582364" cy="284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74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8C8D4C-455C-4317-A8C2-F9A75A53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085223-2212-46D9-992D-A1EDA5705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9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E3A0324-DBF9-4631-B113-24154B38C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2" y="3086101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45F228D-7C13-4F15-ACD3-DB4262A8A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744DB3E1-620F-4AFA-862D-EB6636F974D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371600"/>
              <a:t>2021/12/23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E9D522-1059-4370-8518-CC694102E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75DB87A-4C96-45AD-BDF6-3684F0DD6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A3EDAF53-C190-4744-9AF0-BB35543B590D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9517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DAB518-299A-4A3C-B72D-EE396BF0F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D0C409E-76F2-4619-A1A0-169159C3CB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9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CBA87B4-D945-49F3-A62D-DB94ACDDD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2" y="3086101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1DFA2C-9AAF-45AE-B540-B81D437B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744DB3E1-620F-4AFA-862D-EB6636F974D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371600"/>
              <a:t>2021/12/23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DA117E8-7585-468B-9556-88C42B1EB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4C636F6-D68B-4972-8297-316552F9D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A3EDAF53-C190-4744-9AF0-BB35543B590D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9008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12" descr="cdc42615100be655bf1a"/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-40811"/>
            <a:ext cx="5558498" cy="5558498"/>
          </a:xfrm>
          <a:prstGeom prst="rect">
            <a:avLst/>
          </a:prstGeom>
        </p:spPr>
      </p:pic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75F569F-7089-4F0A-AC55-6711B284F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985BD4-B42D-42C6-9671-57B932FF7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CD829C-4D2D-42D8-B6E6-710B4021F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744DB3E1-620F-4AFA-862D-EB6636F974D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371600"/>
              <a:t>2021/12/23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4D5B0D-5CE0-4089-93CD-4ED7813C0F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6B1404-D557-49AE-A2A9-70AC80B2A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A3EDAF53-C190-4744-9AF0-BB35543B590D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3716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165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t="-3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56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t="-3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1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t="-3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fld id="{880EB99B-51D0-4B3A-89B7-944BEDA88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fld id="{F8DFC1C1-BF5F-427E-A941-BB1DF67CF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93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2"/>
            <a:ext cx="16459200" cy="6788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409E05D9-5D9F-48C4-A20C-0B44AABB1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C4148958-5CFE-4934-AB5E-3E505E5944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35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ransition/>
  <p:txStyles>
    <p:titleStyle>
      <a:lvl1pPr algn="ctr" defTabSz="1371600" rtl="0" eaLnBrk="1" latinLnBrk="0" hangingPunct="1"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13716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defTabSz="1371600" rtl="0" eaLnBrk="1" latinLnBrk="0" hangingPunct="1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985534"/>
            <a:ext cx="17145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6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Thứ</a:t>
            </a:r>
            <a:r>
              <a:rPr lang="en-US" sz="6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năm</a:t>
            </a:r>
            <a:r>
              <a:rPr lang="en-US" sz="6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, </a:t>
            </a:r>
            <a:r>
              <a:rPr lang="en-US" sz="6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ngày</a:t>
            </a:r>
            <a:r>
              <a:rPr lang="en-US" sz="6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30 </a:t>
            </a:r>
            <a:r>
              <a:rPr lang="en-US" sz="6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tháng</a:t>
            </a:r>
            <a:r>
              <a:rPr lang="en-US" sz="6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12 </a:t>
            </a:r>
            <a:r>
              <a:rPr lang="en-US" sz="6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năm</a:t>
            </a:r>
            <a:r>
              <a:rPr lang="en-US" sz="6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2021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en-US" sz="6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Tập</a:t>
            </a:r>
            <a:r>
              <a:rPr lang="en-US" sz="6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làm</a:t>
            </a:r>
            <a:r>
              <a:rPr lang="en-US" sz="6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văn</a:t>
            </a:r>
            <a:endParaRPr lang="en-US" sz="6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030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AA008F-DEBD-4297-9F57-9E2A1A286228}"/>
              </a:ext>
            </a:extLst>
          </p:cNvPr>
          <p:cNvSpPr/>
          <p:nvPr/>
        </p:nvSpPr>
        <p:spPr>
          <a:xfrm>
            <a:off x="1295400" y="2933700"/>
            <a:ext cx="15097338" cy="3185487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</a:bodyPr>
          <a:lstStyle/>
          <a:p>
            <a:pPr algn="ctr" defTabSz="1371600"/>
            <a:r>
              <a:rPr lang="en-US" sz="99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</a:rPr>
              <a:t>Chúc</a:t>
            </a:r>
            <a:r>
              <a:rPr lang="en-US" sz="99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</a:rPr>
              <a:t> </a:t>
            </a:r>
            <a:r>
              <a:rPr lang="en-US" sz="99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</a:rPr>
              <a:t>các</a:t>
            </a:r>
            <a:r>
              <a:rPr lang="en-US" sz="99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</a:rPr>
              <a:t> </a:t>
            </a:r>
            <a:r>
              <a:rPr lang="en-US" sz="99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</a:rPr>
              <a:t>em</a:t>
            </a:r>
            <a:r>
              <a:rPr lang="en-US" sz="99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</a:rPr>
              <a:t> </a:t>
            </a:r>
            <a:r>
              <a:rPr lang="en-US" sz="99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</a:rPr>
              <a:t>nhiều</a:t>
            </a:r>
            <a:r>
              <a:rPr lang="en-US" sz="99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</a:rPr>
              <a:t> </a:t>
            </a:r>
            <a:r>
              <a:rPr lang="en-US" sz="99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</a:rPr>
              <a:t>sức</a:t>
            </a:r>
            <a:r>
              <a:rPr lang="en-US" sz="99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</a:rPr>
              <a:t> </a:t>
            </a:r>
            <a:r>
              <a:rPr lang="en-US" sz="99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</a:rPr>
              <a:t>khoẻ</a:t>
            </a:r>
            <a:endParaRPr lang="en-US" sz="99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Calibri"/>
            </a:endParaRPr>
          </a:p>
          <a:p>
            <a:pPr algn="ctr" defTabSz="1371600"/>
            <a:r>
              <a:rPr lang="en-US" sz="99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</a:rPr>
              <a:t> </a:t>
            </a:r>
            <a:r>
              <a:rPr lang="en-US" sz="99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</a:rPr>
              <a:t>học</a:t>
            </a:r>
            <a:r>
              <a:rPr lang="en-US" sz="99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</a:rPr>
              <a:t> </a:t>
            </a:r>
            <a:r>
              <a:rPr lang="en-US" sz="99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</a:rPr>
              <a:t>tập</a:t>
            </a:r>
            <a:r>
              <a:rPr lang="en-US" sz="99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</a:rPr>
              <a:t> </a:t>
            </a:r>
            <a:r>
              <a:rPr lang="en-US" sz="99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</a:rPr>
              <a:t>thật</a:t>
            </a:r>
            <a:r>
              <a:rPr lang="en-US" sz="99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</a:rPr>
              <a:t> </a:t>
            </a:r>
            <a:r>
              <a:rPr lang="en-US" sz="99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</a:rPr>
              <a:t>tốt</a:t>
            </a:r>
            <a:r>
              <a:rPr lang="en-US" sz="99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</a:rPr>
              <a:t>!</a:t>
            </a:r>
          </a:p>
        </p:txBody>
      </p:sp>
      <p:pic>
        <p:nvPicPr>
          <p:cNvPr id="3" name="Santa-Claus-Is-Coming-To-Town-Nhac-Khong-Loi">
            <a:hlinkClick r:id="" action="ppaction://media"/>
            <a:extLst>
              <a:ext uri="{FF2B5EF4-FFF2-40B4-BE49-F238E27FC236}">
                <a16:creationId xmlns:a16="http://schemas.microsoft.com/office/drawing/2014/main" id="{D4566527-BF57-4304-996A-CFA4C529C0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0731" y="10444058"/>
            <a:ext cx="731045" cy="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87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4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22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Viết một đoạn văn ngắn giới thiệu về tổ 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57413"/>
            <a:ext cx="13735050" cy="812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0" y="-90487"/>
            <a:ext cx="13725525" cy="22621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333399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200" dirty="0">
              <a:solidFill>
                <a:srgbClr val="333399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200" dirty="0">
              <a:solidFill>
                <a:srgbClr val="333399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200" dirty="0">
              <a:solidFill>
                <a:srgbClr val="333399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200" dirty="0">
              <a:solidFill>
                <a:srgbClr val="333399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200" dirty="0">
              <a:solidFill>
                <a:srgbClr val="333399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</a:p>
          <a:p>
            <a:pPr algn="ctr">
              <a:defRPr/>
            </a:pPr>
            <a:r>
              <a:rPr lang="en-US" sz="8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TỔ EM</a:t>
            </a:r>
            <a:endParaRPr lang="en-US" sz="8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3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-59532"/>
            <a:ext cx="2171700" cy="152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955007" y="8501063"/>
            <a:ext cx="21717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3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830300" y="8760620"/>
            <a:ext cx="2171700" cy="152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3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172011" y="265510"/>
            <a:ext cx="2171700" cy="152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961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19"/>
          <p:cNvSpPr>
            <a:spLocks noChangeArrowheads="1"/>
          </p:cNvSpPr>
          <p:nvPr/>
        </p:nvSpPr>
        <p:spPr bwMode="auto">
          <a:xfrm>
            <a:off x="937263" y="4597882"/>
            <a:ext cx="18473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>
              <a:spcBef>
                <a:spcPct val="0"/>
              </a:spcBef>
              <a:buNone/>
            </a:pPr>
            <a:endParaRPr lang="en-US" altLang="en-US" sz="27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0" name="Rectangle 134"/>
          <p:cNvSpPr>
            <a:spLocks noChangeArrowheads="1"/>
          </p:cNvSpPr>
          <p:nvPr/>
        </p:nvSpPr>
        <p:spPr bwMode="auto">
          <a:xfrm>
            <a:off x="937263" y="4597882"/>
            <a:ext cx="18473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>
              <a:spcBef>
                <a:spcPct val="0"/>
              </a:spcBef>
              <a:buNone/>
            </a:pPr>
            <a:endParaRPr lang="en-US" altLang="en-US" sz="27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Rectangle 136"/>
          <p:cNvSpPr>
            <a:spLocks noChangeArrowheads="1"/>
          </p:cNvSpPr>
          <p:nvPr/>
        </p:nvSpPr>
        <p:spPr bwMode="auto">
          <a:xfrm>
            <a:off x="937263" y="4597882"/>
            <a:ext cx="18473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>
              <a:spcBef>
                <a:spcPct val="0"/>
              </a:spcBef>
              <a:buNone/>
            </a:pPr>
            <a:endParaRPr lang="en-US" altLang="en-US" sz="27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8" name="Rectangle 138"/>
          <p:cNvSpPr>
            <a:spLocks noChangeArrowheads="1"/>
          </p:cNvSpPr>
          <p:nvPr/>
        </p:nvSpPr>
        <p:spPr bwMode="auto">
          <a:xfrm>
            <a:off x="937263" y="4597882"/>
            <a:ext cx="18473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>
              <a:spcBef>
                <a:spcPct val="0"/>
              </a:spcBef>
              <a:buNone/>
            </a:pPr>
            <a:endParaRPr lang="en-US" altLang="en-US" sz="27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2" name="Rectangle 140"/>
          <p:cNvSpPr>
            <a:spLocks noChangeArrowheads="1"/>
          </p:cNvSpPr>
          <p:nvPr/>
        </p:nvSpPr>
        <p:spPr bwMode="auto">
          <a:xfrm>
            <a:off x="937263" y="4776478"/>
            <a:ext cx="18473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>
              <a:spcBef>
                <a:spcPct val="0"/>
              </a:spcBef>
              <a:buNone/>
            </a:pPr>
            <a:endParaRPr lang="en-US" altLang="en-US" sz="27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6" name="Rectangle 142"/>
          <p:cNvSpPr>
            <a:spLocks noChangeArrowheads="1"/>
          </p:cNvSpPr>
          <p:nvPr/>
        </p:nvSpPr>
        <p:spPr bwMode="auto">
          <a:xfrm>
            <a:off x="937263" y="4662178"/>
            <a:ext cx="18473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>
              <a:spcBef>
                <a:spcPct val="0"/>
              </a:spcBef>
              <a:buNone/>
            </a:pPr>
            <a:endParaRPr lang="en-US" altLang="en-US" sz="27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191000" y="0"/>
            <a:ext cx="9067800" cy="3318073"/>
            <a:chOff x="5334000" y="115631"/>
            <a:chExt cx="7162800" cy="3021509"/>
          </a:xfrm>
        </p:grpSpPr>
        <p:pic>
          <p:nvPicPr>
            <p:cNvPr id="16" name="Hình ảnh 6">
              <a:extLst>
                <a:ext uri="{FF2B5EF4-FFF2-40B4-BE49-F238E27FC236}">
                  <a16:creationId xmlns:a16="http://schemas.microsoft.com/office/drawing/2014/main" id="{98B96396-B43E-4200-9649-D74CF5BE8D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115631"/>
              <a:ext cx="7162800" cy="3021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F70C352-49BE-470D-921F-8C0E287F095F}"/>
                </a:ext>
              </a:extLst>
            </p:cNvPr>
            <p:cNvSpPr txBox="1"/>
            <p:nvPr/>
          </p:nvSpPr>
          <p:spPr>
            <a:xfrm>
              <a:off x="6816640" y="1933120"/>
              <a:ext cx="4197520" cy="8408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Yêu</a:t>
              </a:r>
              <a:r>
                <a:rPr lang="en-US" sz="54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sz="54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54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đạt</a:t>
              </a:r>
              <a:endParaRPr lang="vi-VN" sz="5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0" y="3045508"/>
            <a:ext cx="17475773" cy="2707592"/>
            <a:chOff x="95164" y="2137681"/>
            <a:chExt cx="17360763" cy="2707592"/>
          </a:xfrm>
        </p:grpSpPr>
        <p:sp>
          <p:nvSpPr>
            <p:cNvPr id="2" name="Rounded Rectangle 1"/>
            <p:cNvSpPr/>
            <p:nvPr/>
          </p:nvSpPr>
          <p:spPr>
            <a:xfrm>
              <a:off x="2171469" y="2540994"/>
              <a:ext cx="15284458" cy="177237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6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thiệu</a:t>
              </a:r>
              <a:r>
                <a: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</a:t>
              </a:r>
              <a:r>
                <a: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 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95164" y="2137681"/>
              <a:ext cx="2649448" cy="2707592"/>
            </a:xfrm>
            <a:prstGeom prst="ellipse">
              <a:avLst/>
            </a:prstGeom>
            <a:blipFill rotWithShape="0">
              <a:blip r:embed="rId5"/>
              <a:stretch>
                <a:fillRect b="-18000"/>
              </a:stretch>
            </a:blipFill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3" name="Group 12"/>
          <p:cNvGrpSpPr/>
          <p:nvPr/>
        </p:nvGrpSpPr>
        <p:grpSpPr>
          <a:xfrm>
            <a:off x="0" y="5981700"/>
            <a:ext cx="17772008" cy="2559531"/>
            <a:chOff x="3724" y="1959971"/>
            <a:chExt cx="17772008" cy="2559531"/>
          </a:xfrm>
        </p:grpSpPr>
        <p:sp>
          <p:nvSpPr>
            <p:cNvPr id="14" name="Rounded Rectangle 13"/>
            <p:cNvSpPr/>
            <p:nvPr/>
          </p:nvSpPr>
          <p:spPr>
            <a:xfrm>
              <a:off x="1797550" y="2061018"/>
              <a:ext cx="15978182" cy="209871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6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r>
                <a: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6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rõ</a:t>
              </a:r>
              <a:r>
                <a: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ràng</a:t>
              </a:r>
              <a:r>
                <a: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6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mạch</a:t>
              </a:r>
              <a:r>
                <a: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lạc</a:t>
              </a:r>
              <a:r>
                <a: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3724" y="1959971"/>
              <a:ext cx="2667000" cy="2559531"/>
            </a:xfrm>
            <a:prstGeom prst="ellipse">
              <a:avLst/>
            </a:prstGeom>
            <a:blipFill rotWithShape="0">
              <a:blip r:embed="rId5"/>
              <a:stretch>
                <a:fillRect b="-18000"/>
              </a:stretch>
            </a:blipFill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873407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171212"/>
          </a:xfrm>
          <a:prstGeom prst="rect">
            <a:avLst/>
          </a:prstGeom>
        </p:spPr>
      </p:pic>
      <p:pic>
        <p:nvPicPr>
          <p:cNvPr id="7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378">
            <a:off x="623888" y="-2692"/>
            <a:ext cx="3519596" cy="2747271"/>
          </a:xfrm>
          <a:prstGeom prst="rect">
            <a:avLst/>
          </a:prstGeom>
        </p:spPr>
      </p:pic>
      <p:pic>
        <p:nvPicPr>
          <p:cNvPr id="8" name="Picture 7" descr="D:\传网\PPT\同学录PPT\12\花朵.png">
            <a:extLst>
              <a:ext uri="{FF2B5EF4-FFF2-40B4-BE49-F238E27FC236}">
                <a16:creationId xmlns:a16="http://schemas.microsoft.com/office/drawing/2014/main" id="{82638951-0D9E-43CE-A104-DEB036CEB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" t="78905" b="5556"/>
          <a:stretch/>
        </p:blipFill>
        <p:spPr bwMode="auto">
          <a:xfrm>
            <a:off x="-172604" y="8848587"/>
            <a:ext cx="19451203" cy="174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óng bay 1">
            <a:extLst>
              <a:ext uri="{FF2B5EF4-FFF2-40B4-BE49-F238E27FC236}">
                <a16:creationId xmlns:a16="http://schemas.microsoft.com/office/drawing/2014/main" id="{25C3FCBD-E38E-4BC9-8171-FB0065981C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1754" y="4457629"/>
            <a:ext cx="728265" cy="1334929"/>
          </a:xfrm>
          <a:prstGeom prst="rect">
            <a:avLst/>
          </a:prstGeom>
        </p:spPr>
      </p:pic>
      <p:pic>
        <p:nvPicPr>
          <p:cNvPr id="10" name="bóng bay 2">
            <a:extLst>
              <a:ext uri="{FF2B5EF4-FFF2-40B4-BE49-F238E27FC236}">
                <a16:creationId xmlns:a16="http://schemas.microsoft.com/office/drawing/2014/main" id="{B814E8B6-29D4-4201-B30F-CB869B6270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99727" y="897625"/>
            <a:ext cx="772777" cy="1522227"/>
          </a:xfrm>
          <a:prstGeom prst="rect">
            <a:avLst/>
          </a:prstGeom>
        </p:spPr>
      </p:pic>
      <p:pic>
        <p:nvPicPr>
          <p:cNvPr id="11" name="bóng bay 3">
            <a:extLst>
              <a:ext uri="{FF2B5EF4-FFF2-40B4-BE49-F238E27FC236}">
                <a16:creationId xmlns:a16="http://schemas.microsoft.com/office/drawing/2014/main" id="{4339F0D9-B31F-419D-A25B-96A184D7F9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9832" y="2360244"/>
            <a:ext cx="830072" cy="1296264"/>
          </a:xfrm>
          <a:prstGeom prst="rect">
            <a:avLst/>
          </a:prstGeom>
        </p:spPr>
      </p:pic>
      <p:pic>
        <p:nvPicPr>
          <p:cNvPr id="12" name="Picture 6" descr="图片6">
            <a:extLst>
              <a:ext uri="{FF2B5EF4-FFF2-40B4-BE49-F238E27FC236}">
                <a16:creationId xmlns:a16="http://schemas.microsoft.com/office/drawing/2014/main" id="{6C2B1414-E060-43E7-B8D4-6B70F3FF2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078200" y="6742390"/>
            <a:ext cx="1968943" cy="211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867400" y="1404128"/>
            <a:ext cx="5809604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Giới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thiệu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về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tổ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em</a:t>
            </a:r>
            <a:endParaRPr kumimoji="0" lang="en-US" altLang="zh-CN" sz="5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叶根友微刚细赞" panose="03000509000000000000" charset="-122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5818" y="3668573"/>
            <a:ext cx="17663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HP001 4 hàng" panose="020B0603050302020204" pitchFamily="34" charset="0"/>
              </a:rPr>
              <a:t>Đề</a:t>
            </a:r>
            <a:r>
              <a:rPr lang="en-US" sz="48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</a:rPr>
              <a:t>bài</a:t>
            </a:r>
            <a:r>
              <a:rPr lang="en-US" sz="4800" b="1" dirty="0">
                <a:latin typeface="HP001 4 hàng" panose="020B0603050302020204" pitchFamily="34" charset="0"/>
              </a:rPr>
              <a:t>: </a:t>
            </a:r>
            <a:r>
              <a:rPr lang="en-US" sz="4800" b="1" dirty="0" err="1">
                <a:latin typeface="HP001 4 hàng" panose="020B0603050302020204" pitchFamily="34" charset="0"/>
              </a:rPr>
              <a:t>Dựa</a:t>
            </a:r>
            <a:r>
              <a:rPr lang="en-US" sz="48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</a:rPr>
              <a:t>vào</a:t>
            </a:r>
            <a:r>
              <a:rPr lang="en-US" sz="48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</a:rPr>
              <a:t>tiết</a:t>
            </a:r>
            <a:r>
              <a:rPr lang="en-US" sz="48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</a:rPr>
              <a:t>tập</a:t>
            </a:r>
            <a:r>
              <a:rPr lang="en-US" sz="48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</a:rPr>
              <a:t>làm</a:t>
            </a:r>
            <a:r>
              <a:rPr lang="en-US" sz="48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</a:rPr>
              <a:t>văn</a:t>
            </a:r>
            <a:r>
              <a:rPr lang="en-US" sz="48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</a:rPr>
              <a:t>miệng</a:t>
            </a:r>
            <a:r>
              <a:rPr lang="en-US" sz="48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</a:rPr>
              <a:t>tuần</a:t>
            </a:r>
            <a:r>
              <a:rPr lang="en-US" sz="48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</a:rPr>
              <a:t>trư</a:t>
            </a:r>
            <a:r>
              <a:rPr lang="el-GR" sz="4800" b="1" dirty="0">
                <a:latin typeface="HP001 4 hàng" panose="020B0603050302020204" pitchFamily="34" charset="0"/>
              </a:rPr>
              <a:t>ϐ</a:t>
            </a:r>
            <a:r>
              <a:rPr lang="en-US" sz="4800" b="1" dirty="0">
                <a:latin typeface="HP001 4 hàng" panose="020B0603050302020204" pitchFamily="34" charset="0"/>
              </a:rPr>
              <a:t>, </a:t>
            </a:r>
            <a:r>
              <a:rPr lang="en-US" sz="4800" b="1" dirty="0" err="1">
                <a:latin typeface="HP001 4 hàng" panose="020B0603050302020204" pitchFamily="34" charset="0"/>
              </a:rPr>
              <a:t>hãy</a:t>
            </a:r>
            <a:r>
              <a:rPr lang="en-US" sz="48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</a:rPr>
              <a:t>viết</a:t>
            </a:r>
            <a:r>
              <a:rPr lang="en-US" sz="48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</a:rPr>
              <a:t>mŎ</a:t>
            </a:r>
            <a:endParaRPr lang="en-US" sz="4800" b="1" dirty="0">
              <a:latin typeface="HP001 4 hàng" panose="020B06030503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32224" y="5109170"/>
            <a:ext cx="7408794" cy="76200"/>
            <a:chOff x="211206" y="5600700"/>
            <a:chExt cx="7408794" cy="762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11206" y="5600700"/>
              <a:ext cx="7408794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11206" y="5676900"/>
              <a:ext cx="7408794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243890" y="4572936"/>
            <a:ext cx="181859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latin typeface="HP001 4 hàng" panose="020B0603050302020204" pitchFamily="34" charset="0"/>
              </a:rPr>
              <a:t>đĲn</a:t>
            </a:r>
            <a:r>
              <a:rPr lang="en-US" sz="48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</a:rPr>
              <a:t>văn</a:t>
            </a:r>
            <a:r>
              <a:rPr lang="en-US" sz="48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</a:rPr>
              <a:t>giƞ</a:t>
            </a:r>
            <a:r>
              <a:rPr lang="en-US" sz="48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</a:rPr>
              <a:t>thiệu</a:t>
            </a:r>
            <a:r>
              <a:rPr lang="en-US" sz="48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</a:rPr>
              <a:t>về</a:t>
            </a:r>
            <a:r>
              <a:rPr lang="en-US" sz="48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</a:rPr>
              <a:t>tổ</a:t>
            </a:r>
            <a:r>
              <a:rPr lang="en-US" sz="48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</a:rPr>
              <a:t>em</a:t>
            </a:r>
            <a:r>
              <a:rPr lang="en-US" sz="4800" b="1" dirty="0">
                <a:latin typeface="HP001 4 hàng" panose="020B0603050302020204" pitchFamily="34" charset="0"/>
              </a:rPr>
              <a:t>. 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26051" y="4270970"/>
            <a:ext cx="1828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074018" y="4270970"/>
            <a:ext cx="62865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15818218" y="4236478"/>
            <a:ext cx="762000" cy="76200"/>
            <a:chOff x="15163800" y="6286500"/>
            <a:chExt cx="762000" cy="7620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15163800" y="6286500"/>
              <a:ext cx="7620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5163800" y="6362700"/>
              <a:ext cx="7620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/>
          <p:cNvCxnSpPr/>
          <p:nvPr/>
        </p:nvCxnSpPr>
        <p:spPr>
          <a:xfrm>
            <a:off x="2694424" y="4270970"/>
            <a:ext cx="10341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C625B9D2-76BC-4657-885D-210CFAF245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957" y="5509716"/>
            <a:ext cx="3350780" cy="4576356"/>
          </a:xfrm>
          <a:prstGeom prst="rect">
            <a:avLst/>
          </a:prstGeom>
        </p:spPr>
      </p:pic>
      <p:pic>
        <p:nvPicPr>
          <p:cNvPr id="26" name="bóng bay 1">
            <a:extLst>
              <a:ext uri="{FF2B5EF4-FFF2-40B4-BE49-F238E27FC236}">
                <a16:creationId xmlns:a16="http://schemas.microsoft.com/office/drawing/2014/main" id="{25C3FCBD-E38E-4BC9-8171-FB0065981C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6871" y="182253"/>
            <a:ext cx="728265" cy="133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1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6111E-6 9.87654E-7 L -0.05191 0.001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5" y="6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8000"/>
            <a:lum/>
          </a:blip>
          <a:srcRect/>
          <a:stretch>
            <a:fillRect l="-8000" t="-3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7F8CF97-51DC-4AF6-B7C9-3F407B3CA87A}"/>
              </a:ext>
            </a:extLst>
          </p:cNvPr>
          <p:cNvSpPr txBox="1">
            <a:spLocks/>
          </p:cNvSpPr>
          <p:nvPr/>
        </p:nvSpPr>
        <p:spPr>
          <a:xfrm>
            <a:off x="3338821" y="8344307"/>
            <a:ext cx="8678099" cy="1067291"/>
          </a:xfrm>
          <a:prstGeom prst="rect">
            <a:avLst/>
          </a:prstGeom>
          <a:noFill/>
        </p:spPr>
        <p:txBody>
          <a:bodyPr vert="horz" wrap="square" lIns="137160" tIns="68580" rIns="137160" bIns="68580" spcCol="45720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71600">
              <a:lnSpc>
                <a:spcPct val="150000"/>
              </a:lnSpc>
              <a:spcBef>
                <a:spcPts val="900"/>
              </a:spcBef>
              <a:buNone/>
              <a:defRPr/>
            </a:pPr>
            <a:endParaRPr lang="en-US" sz="4200" b="1">
              <a:solidFill>
                <a:prstClr val="black"/>
              </a:solidFill>
              <a:effectLst>
                <a:reflection endPos="0" dir="5400000" sy="-100000" algn="bl" rotWithShape="0"/>
              </a:effectLst>
              <a:latin typeface="HP001 4 hàng" panose="020B06030503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6887" y="2090086"/>
            <a:ext cx="33010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" name="Rectangle 2"/>
          <p:cNvSpPr/>
          <p:nvPr/>
        </p:nvSpPr>
        <p:spPr>
          <a:xfrm>
            <a:off x="320926" y="8168448"/>
            <a:ext cx="314701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71600"/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0999" y="2906950"/>
            <a:ext cx="68630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3924300"/>
            <a:ext cx="40439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57793" y="4763650"/>
            <a:ext cx="167902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95018" y="5626727"/>
            <a:ext cx="123990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57793" y="6515261"/>
            <a:ext cx="162660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17414" y="9042266"/>
            <a:ext cx="123990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64142" y="7429784"/>
            <a:ext cx="159428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4227664" y="982090"/>
            <a:ext cx="136793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6600" kern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6600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endParaRPr lang="vi-VN" sz="6600" kern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4EC7D7-DBD2-442C-A88E-4FEF9574F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582" y="7620"/>
            <a:ext cx="3496418" cy="253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3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3" grpId="0"/>
      <p:bldP spid="24" grpId="0"/>
      <p:bldP spid="25" grpId="0"/>
      <p:bldP spid="27" grpId="0"/>
      <p:bldP spid="30" grpId="0"/>
      <p:bldP spid="31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7F8CF97-51DC-4AF6-B7C9-3F407B3CA87A}"/>
              </a:ext>
            </a:extLst>
          </p:cNvPr>
          <p:cNvSpPr txBox="1">
            <a:spLocks/>
          </p:cNvSpPr>
          <p:nvPr/>
        </p:nvSpPr>
        <p:spPr>
          <a:xfrm>
            <a:off x="405033" y="8271296"/>
            <a:ext cx="16498137" cy="1067291"/>
          </a:xfrm>
          <a:prstGeom prst="rect">
            <a:avLst/>
          </a:prstGeom>
          <a:noFill/>
        </p:spPr>
        <p:txBody>
          <a:bodyPr vert="horz" wrap="square" lIns="137160" tIns="68580" rIns="137160" bIns="68580" spcCol="45720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71600">
              <a:lnSpc>
                <a:spcPct val="150000"/>
              </a:lnSpc>
              <a:spcBef>
                <a:spcPts val="900"/>
              </a:spcBef>
              <a:buNone/>
              <a:defRPr/>
            </a:pPr>
            <a:endParaRPr lang="en-US" sz="4200" b="1">
              <a:solidFill>
                <a:prstClr val="black"/>
              </a:solidFill>
              <a:effectLst>
                <a:reflection endPos="0" dir="5400000" sy="-100000" algn="bl" rotWithShape="0"/>
              </a:effectLst>
              <a:latin typeface="HP001 4 hàng" panose="020B0603050302020204" pitchFamily="34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990600" y="-342900"/>
            <a:ext cx="16478250" cy="1108710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8" name="TextBox 7"/>
          <p:cNvSpPr txBox="1"/>
          <p:nvPr/>
        </p:nvSpPr>
        <p:spPr>
          <a:xfrm>
            <a:off x="2504186" y="2782909"/>
            <a:ext cx="153136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-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Viết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đúng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yêu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cầu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của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đề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.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Đoạn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văn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có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bố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cục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l-GR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ς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õ </a:t>
            </a:r>
            <a:r>
              <a:rPr lang="el-GR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ς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àng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,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trình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tự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hĢ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lí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. 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4592" y="5341579"/>
            <a:ext cx="15612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-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Viết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câu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đầy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đủ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bộ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phận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chính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.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sinh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động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,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có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ý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sáng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tạo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.  </a:t>
            </a:r>
          </a:p>
          <a:p>
            <a:endParaRPr lang="en-US" sz="4000" b="1" dirty="0">
              <a:solidFill>
                <a:schemeClr val="accent5">
                  <a:lumMod val="75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1583" y="4376665"/>
            <a:ext cx="15612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-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Dùng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từ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phù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hợp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,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giữa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các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ý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có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sự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liên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kết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với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nhau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83688" y="6388273"/>
            <a:ext cx="15612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-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Dùng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dấu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câu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đúng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chỗ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,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viết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đúng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chính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tả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51501" y="1589262"/>
            <a:ext cx="136772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***</a:t>
            </a:r>
            <a:r>
              <a:rPr lang="en-US" sz="54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Khi</a:t>
            </a:r>
            <a:r>
              <a:rPr lang="en-US" sz="5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viết</a:t>
            </a:r>
            <a:r>
              <a:rPr lang="en-US" sz="5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mŎ</a:t>
            </a:r>
            <a:r>
              <a:rPr lang="en-US" sz="5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đĲn</a:t>
            </a:r>
            <a:r>
              <a:rPr lang="en-US" sz="5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văn</a:t>
            </a:r>
            <a:r>
              <a:rPr lang="en-US" sz="5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cần</a:t>
            </a:r>
            <a:r>
              <a:rPr lang="en-US" sz="5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lưu</a:t>
            </a:r>
            <a:r>
              <a:rPr lang="en-US" sz="5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 ý: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69833" y="7179075"/>
            <a:ext cx="151239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-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Viết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hoa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chữ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cái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đầu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câu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,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cuĒ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câu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ghi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dấu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chấm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.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Câu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đầu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đoạn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lùi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vào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 1 ô.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Ĳn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</a:t>
            </a:r>
            <a:r>
              <a:rPr lang="el-GR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ϑ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liền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459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E328264D-07BD-4671-B386-4224DBA39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288" y="3390900"/>
            <a:ext cx="16383000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       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Tổ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err="1"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5400">
                <a:latin typeface="HP001 4 hàng" panose="020B0603050302020204" pitchFamily="34" charset="0"/>
                <a:cs typeface="Times New Roman" panose="02020603050405020304" pitchFamily="18" charset="0"/>
              </a:rPr>
              <a:t> .....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Đó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altLang="en-US" sz="5400">
                <a:latin typeface="HP001 4 hàng" panose="020B0603050302020204" pitchFamily="34" charset="0"/>
                <a:cs typeface="Times New Roman" panose="02020603050405020304" pitchFamily="18" charset="0"/>
              </a:rPr>
              <a:t>: .....,…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tổ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đều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err="1">
                <a:latin typeface="HP001 4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5400">
                <a:latin typeface="HP001 4 hàng" panose="020B0603050302020204" pitchFamily="34" charset="0"/>
                <a:cs typeface="Times New Roman" panose="02020603050405020304" pitchFamily="18" charset="0"/>
              </a:rPr>
              <a:t> ......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Mỗi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tổ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đều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ưu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điểm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nổi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bật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5400" err="1">
                <a:latin typeface="HP001 4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altLang="en-US" sz="5400">
                <a:latin typeface="HP001 4 hàng" panose="020B0603050302020204" pitchFamily="34" charset="0"/>
                <a:cs typeface="Times New Roman" panose="02020603050405020304" pitchFamily="18" charset="0"/>
              </a:rPr>
              <a:t> .... </a:t>
            </a:r>
            <a:r>
              <a:rPr lang="en-US" altLang="en-US" sz="5400" err="1">
                <a:latin typeface="HP001 4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altLang="en-US" sz="5400">
                <a:latin typeface="HP001 4 hàng" panose="020B0603050302020204" pitchFamily="34" charset="0"/>
                <a:cs typeface="Times New Roman" panose="02020603050405020304" pitchFamily="18" charset="0"/>
              </a:rPr>
              <a:t> ....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thi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đua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 qua,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tổ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rất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nhiều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lời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khen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vì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hoàn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thành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xuất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sắc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mọi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nhiệm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vụ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giao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tổ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rất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đoàn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kết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biết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tự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giác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giúp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đỡ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nhau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altLang="en-US" sz="5400" dirty="0"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10972800" y="266700"/>
            <a:ext cx="4419600" cy="1143000"/>
          </a:xfrm>
          <a:prstGeom prst="wedgeRoundRectCallout">
            <a:avLst>
              <a:gd name="adj1" fmla="val -202902"/>
              <a:gd name="adj2" fmla="val 174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>
                <a:latin typeface="Times New Roman" pitchFamily="18" charset="0"/>
                <a:cs typeface="Times New Roman" pitchFamily="18" charset="0"/>
              </a:rPr>
              <a:t>Ví dụ</a:t>
            </a:r>
          </a:p>
        </p:txBody>
      </p:sp>
    </p:spTree>
    <p:extLst>
      <p:ext uri="{BB962C8B-B14F-4D97-AF65-F5344CB8AC3E}">
        <p14:creationId xmlns:p14="http://schemas.microsoft.com/office/powerpoint/2010/main" val="1152116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1994" descr="1-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0" y="-157717"/>
            <a:ext cx="3048000" cy="300661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9"/>
          <p:cNvSpPr/>
          <p:nvPr/>
        </p:nvSpPr>
        <p:spPr>
          <a:xfrm>
            <a:off x="5832907" y="1719421"/>
            <a:ext cx="5809604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Giới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thiệu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về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tổ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em</a:t>
            </a:r>
            <a:endParaRPr kumimoji="0" lang="en-US" altLang="zh-CN" sz="5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叶根友微刚细赞" panose="03000509000000000000" charset="-122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3558259"/>
            <a:ext cx="17663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u="sng" dirty="0" err="1">
                <a:latin typeface="HP001 4 hàng" panose="020B0603050302020204" pitchFamily="34" charset="0"/>
              </a:rPr>
              <a:t>Đề</a:t>
            </a:r>
            <a:r>
              <a:rPr lang="en-US" sz="4800" b="1" u="sng" dirty="0">
                <a:latin typeface="HP001 4 hàng" panose="020B0603050302020204" pitchFamily="34" charset="0"/>
              </a:rPr>
              <a:t> </a:t>
            </a:r>
            <a:r>
              <a:rPr lang="en-US" sz="4800" b="1" u="sng" dirty="0" err="1">
                <a:latin typeface="HP001 4 hàng" panose="020B0603050302020204" pitchFamily="34" charset="0"/>
              </a:rPr>
              <a:t>bài</a:t>
            </a:r>
            <a:r>
              <a:rPr lang="en-US" sz="4800" b="1" dirty="0">
                <a:latin typeface="HP001 4 hàng" panose="020B0603050302020204" pitchFamily="34" charset="0"/>
              </a:rPr>
              <a:t>: </a:t>
            </a:r>
            <a:r>
              <a:rPr lang="en-US" sz="4800" b="1" dirty="0" err="1">
                <a:latin typeface="HP001 4 hàng" panose="020B0603050302020204" pitchFamily="34" charset="0"/>
              </a:rPr>
              <a:t>Dựa</a:t>
            </a:r>
            <a:r>
              <a:rPr lang="en-US" sz="48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</a:rPr>
              <a:t>vào</a:t>
            </a:r>
            <a:r>
              <a:rPr lang="en-US" sz="48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</a:rPr>
              <a:t>tiết</a:t>
            </a:r>
            <a:r>
              <a:rPr lang="en-US" sz="48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</a:rPr>
              <a:t>tập</a:t>
            </a:r>
            <a:r>
              <a:rPr lang="en-US" sz="48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</a:rPr>
              <a:t>làm</a:t>
            </a:r>
            <a:r>
              <a:rPr lang="en-US" sz="48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</a:rPr>
              <a:t>văn</a:t>
            </a:r>
            <a:r>
              <a:rPr lang="en-US" sz="48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</a:rPr>
              <a:t>miệng</a:t>
            </a:r>
            <a:r>
              <a:rPr lang="en-US" sz="48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</a:rPr>
              <a:t>tuần</a:t>
            </a:r>
            <a:r>
              <a:rPr lang="en-US" sz="48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</a:rPr>
              <a:t>trư</a:t>
            </a:r>
            <a:r>
              <a:rPr lang="el-GR" sz="4800" b="1" dirty="0">
                <a:latin typeface="HP001 4 hàng" panose="020B0603050302020204" pitchFamily="34" charset="0"/>
              </a:rPr>
              <a:t>ϐ</a:t>
            </a:r>
            <a:r>
              <a:rPr lang="en-US" sz="4800" b="1" dirty="0">
                <a:latin typeface="HP001 4 hàng" panose="020B0603050302020204" pitchFamily="34" charset="0"/>
              </a:rPr>
              <a:t>, </a:t>
            </a:r>
            <a:r>
              <a:rPr lang="en-US" sz="4800" b="1" dirty="0" err="1">
                <a:latin typeface="HP001 4 hàng" panose="020B0603050302020204" pitchFamily="34" charset="0"/>
              </a:rPr>
              <a:t>hãy</a:t>
            </a:r>
            <a:r>
              <a:rPr lang="en-US" sz="48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</a:rPr>
              <a:t>viết</a:t>
            </a:r>
            <a:r>
              <a:rPr lang="en-US" sz="48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</a:rPr>
              <a:t>mŎ</a:t>
            </a:r>
            <a:endParaRPr lang="en-US" sz="4800" b="1" dirty="0">
              <a:latin typeface="HP001 4 hàng" panose="020B06030503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2872" y="4236303"/>
            <a:ext cx="181859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latin typeface="HP001 4 hàng" panose="020B0603050302020204" pitchFamily="34" charset="0"/>
              </a:rPr>
              <a:t>đĲn</a:t>
            </a:r>
            <a:r>
              <a:rPr lang="en-US" sz="48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</a:rPr>
              <a:t>văn</a:t>
            </a:r>
            <a:r>
              <a:rPr lang="en-US" sz="48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</a:rPr>
              <a:t>giƞ</a:t>
            </a:r>
            <a:r>
              <a:rPr lang="en-US" sz="48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</a:rPr>
              <a:t>thiệu</a:t>
            </a:r>
            <a:r>
              <a:rPr lang="en-US" sz="48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</a:rPr>
              <a:t>về</a:t>
            </a:r>
            <a:r>
              <a:rPr lang="en-US" sz="48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</a:rPr>
              <a:t>tổ</a:t>
            </a:r>
            <a:r>
              <a:rPr lang="en-US" sz="48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</a:rPr>
              <a:t>em</a:t>
            </a:r>
            <a:r>
              <a:rPr lang="en-US" sz="4800" b="1" dirty="0">
                <a:latin typeface="HP001 4 hàng" panose="020B0603050302020204" pitchFamily="34" charset="0"/>
              </a:rPr>
              <a:t>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74058" y="562844"/>
            <a:ext cx="372730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44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Tập</a:t>
            </a:r>
            <a:r>
              <a:rPr lang="en-US" sz="44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làm</a:t>
            </a:r>
            <a:r>
              <a:rPr lang="en-US" sz="44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văn</a:t>
            </a:r>
            <a:endParaRPr lang="en-US" sz="44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63931" y="5107341"/>
            <a:ext cx="2903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>
                <a:latin typeface="HP001 4 hàng" panose="020B0603050302020204" pitchFamily="34" charset="0"/>
              </a:rPr>
              <a:t>Bài làm</a:t>
            </a:r>
            <a:endParaRPr lang="en-US" sz="4800" b="1" u="sng" dirty="0">
              <a:latin typeface="HP001 4 hàng" panose="020B06030503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600200" y="5938338"/>
            <a:ext cx="0" cy="43486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86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92725F-A7BE-41A1-9DE3-8A0CBE1B5966}"/>
              </a:ext>
            </a:extLst>
          </p:cNvPr>
          <p:cNvSpPr/>
          <p:nvPr/>
        </p:nvSpPr>
        <p:spPr>
          <a:xfrm>
            <a:off x="4724400" y="1652347"/>
            <a:ext cx="9144000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kumimoji="0" lang="en-US" sz="8000" b="1" i="0" u="none" strike="noStrike" kern="1200" cap="none" spc="0" normalizeH="0" baseline="0" noProof="0" dirty="0">
              <a:ln w="22225">
                <a:solidFill>
                  <a:srgbClr val="0070C0"/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0311" y="3546276"/>
            <a:ext cx="78133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220311" y="5063341"/>
            <a:ext cx="144768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16: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0894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7|3.5|2.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2357</TotalTime>
  <Words>446</Words>
  <Application>Microsoft Office PowerPoint</Application>
  <PresentationFormat>Custom</PresentationFormat>
  <Paragraphs>51</Paragraphs>
  <Slides>10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Calibri Light</vt:lpstr>
      <vt:lpstr>Wingdings</vt:lpstr>
      <vt:lpstr>Times New Roman</vt:lpstr>
      <vt:lpstr>Calibri</vt:lpstr>
      <vt:lpstr>HP001 4 hàng</vt:lpstr>
      <vt:lpstr>等线 Light</vt:lpstr>
      <vt:lpstr>等线</vt:lpstr>
      <vt:lpstr>Office 主题​​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M. Luyện tập tả cảnh 5 (Tuần 3-Tiết 1)</dc:title>
  <dc:subject>9Slide.vn</dc:subject>
  <dc:creator>HP</dc:creator>
  <dc:description>9Slide.vn</dc:description>
  <cp:lastModifiedBy>Chăm Dương</cp:lastModifiedBy>
  <cp:revision>221</cp:revision>
  <dcterms:created xsi:type="dcterms:W3CDTF">2006-08-16T00:00:00Z</dcterms:created>
  <dcterms:modified xsi:type="dcterms:W3CDTF">2021-12-23T08:20:53Z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7687CB7F799C49DCB2F3135E9C336DEC</vt:lpwstr>
  </property>
  <property fmtid="{D5CDD505-2E9C-101B-9397-08002B2CF9AE}" pid="3" name="KSOProductBuildVer">
    <vt:lpwstr>2057-11.2.0.10296</vt:lpwstr>
  </property>
</Properties>
</file>